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3"/>
  </p:sldMasterIdLst>
  <p:notesMasterIdLst>
    <p:notesMasterId r:id="rId24"/>
  </p:notesMasterIdLst>
  <p:sldIdLst>
    <p:sldId id="280" r:id="rId4"/>
    <p:sldId id="357" r:id="rId5"/>
    <p:sldId id="362" r:id="rId6"/>
    <p:sldId id="309" r:id="rId7"/>
    <p:sldId id="347" r:id="rId8"/>
    <p:sldId id="349" r:id="rId9"/>
    <p:sldId id="350" r:id="rId10"/>
    <p:sldId id="341" r:id="rId11"/>
    <p:sldId id="291" r:id="rId12"/>
    <p:sldId id="351" r:id="rId13"/>
    <p:sldId id="352" r:id="rId14"/>
    <p:sldId id="312" r:id="rId15"/>
    <p:sldId id="282" r:id="rId16"/>
    <p:sldId id="358" r:id="rId17"/>
    <p:sldId id="329" r:id="rId18"/>
    <p:sldId id="360" r:id="rId19"/>
    <p:sldId id="324" r:id="rId20"/>
    <p:sldId id="366" r:id="rId21"/>
    <p:sldId id="361" r:id="rId22"/>
    <p:sldId id="363" r:id="rId23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3FC6D0"/>
    <a:srgbClr val="00B0BD"/>
    <a:srgbClr val="FFB900"/>
    <a:srgbClr val="00BCF2"/>
    <a:srgbClr val="00B294"/>
    <a:srgbClr val="BAD80A"/>
    <a:srgbClr val="FFFFFF"/>
    <a:srgbClr val="004B50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23888" autoAdjust="0"/>
  </p:normalViewPr>
  <p:slideViewPr>
    <p:cSldViewPr snapToGrid="0">
      <p:cViewPr varScale="1">
        <p:scale>
          <a:sx n="132" d="100"/>
          <a:sy n="132" d="100"/>
        </p:scale>
        <p:origin x="1716" y="120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11/2/2017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0" u="none" dirty="0"/>
              <a:t>Цю презентацію розраховано на учнів віком від 5 до 10 років. Радимо приділити презентації 60 хвилин. Скоротіть час для молодших учнів. </a:t>
            </a:r>
            <a:endParaRPr lang="uk-UA" b="1" u="sng" dirty="0"/>
          </a:p>
          <a:p>
            <a:endParaRPr lang="uk-UA" b="1" u="sng" dirty="0"/>
          </a:p>
          <a:p>
            <a:r>
              <a:rPr lang="uk-UA" b="1" u="sng" dirty="0"/>
              <a:t>ПРИБЛИЗНИЙ ТЕКСТ: </a:t>
            </a:r>
          </a:p>
          <a:p>
            <a:endParaRPr lang="uk-UA" b="1" u="sng" dirty="0"/>
          </a:p>
          <a:p>
            <a:pPr>
              <a:defRPr/>
            </a:pPr>
            <a:r>
              <a:rPr lang="uk-UA" b="0" u="none" dirty="0"/>
              <a:t>"Усім привіт</a:t>
            </a:r>
            <a:r>
              <a:rPr lang="uk-UA" kern="1200" dirty="0">
                <a:effectLst/>
                <a:latin typeface="+mn-lt"/>
              </a:rPr>
              <a:t>! Мене звати &lt;ім’я й прізвище&gt;, я працюю в компанії &lt;назва організації&gt;. </a:t>
            </a:r>
            <a:r>
              <a:rPr lang="uk-UA" b="0" u="none" dirty="0"/>
              <a:t>Сьогодні ми пройдемо Hour of Code™ із Minecraft. </a:t>
            </a:r>
            <a:r>
              <a:rPr lang="uk-UA" kern="1200" dirty="0">
                <a:effectLst/>
                <a:latin typeface="+mn-lt"/>
              </a:rPr>
              <a:t>Hour of Code™</a:t>
            </a:r>
            <a:r>
              <a:rPr lang="uk-UA" dirty="0"/>
              <a:t> – </a:t>
            </a:r>
            <a:r>
              <a:rPr lang="uk-UA" kern="1200" dirty="0">
                <a:effectLst/>
                <a:latin typeface="+mn-lt"/>
              </a:rPr>
              <a:t>це всесвітня кампанія некомерційної організації Code.org. Її мета – показати, що кожен може навчитися основам програмування. Сьогодні ви візьмете в ній участь</a:t>
            </a:r>
            <a:r>
              <a:rPr lang="uk-UA" b="0" u="none" baseline="0" dirty="0"/>
              <a:t>. Ми будемо вчитися програмувати за новим посібником Minecraft Hour of Code™ від Microsoft. Але перед цим ми трошки поговоримо про те, що таке програмування, чим воно корисне та цікаве!"</a:t>
            </a:r>
            <a:endParaRPr lang="uk-UA" b="1" u="sng" dirty="0"/>
          </a:p>
          <a:p>
            <a:endParaRPr lang="uk-UA" b="1" u="sng" dirty="0"/>
          </a:p>
          <a:p>
            <a:endParaRPr lang="uk-UA" b="1" u="sng" dirty="0"/>
          </a:p>
          <a:p>
            <a:r>
              <a:rPr lang="uk-UA" b="1" u="sng" dirty="0"/>
              <a:t>МЕТА СЛАЙДА:</a:t>
            </a:r>
            <a:r>
              <a:rPr lang="uk-UA" dirty="0"/>
              <a:t> </a:t>
            </a:r>
          </a:p>
          <a:p>
            <a:endParaRPr lang="uk-UA" b="0" u="none" baseline="0" dirty="0"/>
          </a:p>
          <a:p>
            <a:r>
              <a:rPr lang="uk-UA" b="0" u="none" baseline="0" dirty="0"/>
              <a:t>Зацікавити учасників Hour of Code™!</a:t>
            </a:r>
          </a:p>
          <a:p>
            <a:endParaRPr lang="uk-UA" b="0" u="none" baseline="0" dirty="0"/>
          </a:p>
          <a:p>
            <a:r>
              <a:rPr lang="uk-UA" b="1" u="sng" baseline="0" dirty="0"/>
              <a:t>НОТАТКА ДЛЯ КООРДИНАТОРА: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Пам'ятайте, що основна мета заходу – залучити учнів до роботи з посібником. Тому час презентації потрібно обмежити відповідним чином. Більшість слайдів презентації розраховано на короткий показ для підтримання швидкого спілкування з аудиторією.</a:t>
            </a:r>
            <a:endParaRPr lang="uk-UA" b="1" u="sng" dirty="0"/>
          </a:p>
          <a:p>
            <a:endParaRPr lang="uk-UA" b="1" u="sng" dirty="0"/>
          </a:p>
          <a:p>
            <a:endParaRPr lang="uk-UA" b="1" dirty="0"/>
          </a:p>
          <a:p>
            <a:r>
              <a:rPr lang="uk-UA" b="1" u="sng" dirty="0"/>
              <a:t>ІНСТРУКЦІЇ ЩОДО ЗОБРАЖЕННЯ НА ЦЬОМУ СЛАЙДІ:</a:t>
            </a:r>
            <a:endParaRPr lang="uk-UA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uk-U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Це зображення ілюструє світовий масштаб заходу Hour of </a:t>
            </a:r>
            <a:r>
              <a:rPr lang="uk-UA" b="0" u="none" dirty="0"/>
              <a:t>Code™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/>
              <a:t>ПРИБЛИЗНИЙ ТЕКСТ: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u="sng"/>
          </a:p>
          <a:p>
            <a:r>
              <a:rPr lang="uk-UA" b="0" baseline="0"/>
              <a:t>"</a:t>
            </a: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Програми дають вам змогу створювати щось нове, тому вони розвивають уяву та творчі здібності!"</a:t>
            </a:r>
          </a:p>
          <a:p>
            <a:endParaRPr lang="uk-UA" b="1" u="sng"/>
          </a:p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242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/>
              <a:t>ПРИБЛИЗНИЙ ТЕКСТ: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/>
              <a:t>"Програми пишуть разом! Усі програмісти вирішують проблеми та фантазують, тому вони </a:t>
            </a: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діляться ідеями й рішеннями, допомагаючи один одному!" </a:t>
            </a:r>
            <a:endParaRPr lang="uk-UA"/>
          </a:p>
          <a:p>
            <a:endParaRPr lang="uk-UA" b="1" u="sng"/>
          </a:p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64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u="sng"/>
              <a:t>ПРИБЛИЗНИЙ ТЕКСТ:</a:t>
            </a:r>
          </a:p>
          <a:p>
            <a:endParaRPr lang="uk-UA" b="1" u="sng"/>
          </a:p>
          <a:p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"Що вам подобається робити?</a:t>
            </a:r>
            <a:r>
              <a:rPr lang="uk-UA"/>
              <a:t> </a:t>
            </a: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Це може бути що завгодно: читати, займатися спортом, вивчати моду чи грати у відеоігри".</a:t>
            </a:r>
            <a:endParaRPr lang="uk-UA" b="1" u="sng"/>
          </a:p>
          <a:p>
            <a:endParaRPr lang="uk-UA" b="1" u="sng"/>
          </a:p>
          <a:p>
            <a:r>
              <a:rPr lang="uk-UA" b="1" u="sng"/>
              <a:t>МЕТА СЛАЙДА:</a:t>
            </a:r>
          </a:p>
          <a:p>
            <a:endParaRPr lang="uk-UA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Представити програмування як щось пов'язане з інтересами дітей, а не тільки з технічною сферою. Мета – запропонувати учням пофантазувати про те, як можна поєднати їхні захоплення з програмуванням, щоб вони стали ще цікавішими. </a:t>
            </a:r>
            <a:endParaRPr lang="uk-UA" b="1" u="sng"/>
          </a:p>
          <a:p>
            <a:endParaRPr lang="uk-UA" b="1"/>
          </a:p>
          <a:p>
            <a:r>
              <a:rPr lang="uk-UA" b="1" u="sng"/>
              <a:t>НОТАТКА ДЛЯ КООРДИНАТОРА: </a:t>
            </a:r>
            <a:r>
              <a:rPr lang="uk-UA" b="0"/>
              <a:t>Запропонуйте учням розповісти про їхні захоплення та ідеї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u="sng"/>
              <a:t>ПРИБЛИЗНИЙ ТЕКСТ:</a:t>
            </a:r>
          </a:p>
          <a:p>
            <a:endParaRPr lang="uk-UA" b="1" u="sng"/>
          </a:p>
          <a:p>
            <a:r>
              <a:rPr lang="uk-UA" b="0" u="none"/>
              <a:t>"Програмування можна поєднати з будь-яким заняттям, що вам до вподоби!"</a:t>
            </a:r>
          </a:p>
          <a:p>
            <a:endParaRPr lang="uk-UA" b="0" u="none" baseline="0"/>
          </a:p>
          <a:p>
            <a:r>
              <a:rPr lang="uk-UA" b="0" u="none" baseline="0"/>
              <a:t>* ПРИКЛАДИ, ЯКІ МОЖНА НАВЕСТИ</a:t>
            </a:r>
          </a:p>
          <a:p>
            <a:pPr marL="628650" lvl="1" indent="-171450">
              <a:buFont typeface="Arial"/>
              <a:buChar char="•"/>
            </a:pP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Якщо вам подобається </a:t>
            </a:r>
            <a:r>
              <a:rPr lang="uk-UA" sz="1200" b="1" kern="1200">
                <a:solidFill>
                  <a:schemeClr val="tx1"/>
                </a:solidFill>
                <a:effectLst/>
                <a:latin typeface="+mn-lt"/>
              </a:rPr>
              <a:t>кіно</a:t>
            </a: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, ви можете створити програму, за допомогою якої люди зможуть оцінювати та обговорювати фільми</a:t>
            </a:r>
            <a:endParaRPr lang="uk-UA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Якщо ви захоплюєтеся </a:t>
            </a:r>
            <a:r>
              <a:rPr lang="uk-UA" sz="1200" b="1" kern="1200">
                <a:solidFill>
                  <a:schemeClr val="tx1"/>
                </a:solidFill>
                <a:effectLst/>
                <a:latin typeface="+mn-lt"/>
              </a:rPr>
              <a:t>відеоіграми</a:t>
            </a: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, можна створити власну гру</a:t>
            </a:r>
          </a:p>
          <a:p>
            <a:pPr marL="628650" lvl="1" indent="-171450">
              <a:buFont typeface="Arial"/>
              <a:buChar char="•"/>
            </a:pP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Якщо вам подобається спорт, ви можете створити програму, у якій буде відображено статистику досягнень вашої улюбленої команди.</a:t>
            </a:r>
          </a:p>
          <a:p>
            <a:pPr marL="628650" lvl="1" indent="-171450">
              <a:buFont typeface="Arial"/>
              <a:buChar char="•"/>
            </a:pP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Якщо ви захоплюєтеся </a:t>
            </a:r>
            <a:r>
              <a:rPr lang="uk-UA" sz="1200" b="1" kern="1200">
                <a:solidFill>
                  <a:schemeClr val="tx1"/>
                </a:solidFill>
                <a:effectLst/>
                <a:latin typeface="+mn-lt"/>
              </a:rPr>
              <a:t>мультфільмами та супергероями</a:t>
            </a: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, можна створити сайт про улюблених персонажів</a:t>
            </a:r>
            <a:endParaRPr lang="uk-UA">
              <a:effectLst/>
            </a:endParaRPr>
          </a:p>
          <a:p>
            <a:endParaRPr lang="uk-UA" b="1" u="sng"/>
          </a:p>
          <a:p>
            <a:r>
              <a:rPr lang="uk-UA" b="1" u="sng"/>
              <a:t>МЕТА СЛАЙДА:</a:t>
            </a:r>
          </a:p>
          <a:p>
            <a:endParaRPr lang="uk-UA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Наголосити, що програмування – це не тільки розвага та спосіб відкрити нові можливості, а й можливість створити щось, чим можна буде поділитися з друзями.</a:t>
            </a:r>
          </a:p>
          <a:p>
            <a:endParaRPr lang="uk-UA" b="1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/>
          </a:p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339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 dirty="0"/>
              <a:t>ПРИБЛИЗНИЙ ТЕКСТ:</a:t>
            </a:r>
          </a:p>
          <a:p>
            <a:endParaRPr lang="uk-UA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0" u="none" dirty="0"/>
              <a:t>"Готові до програмування? Починаємо! "Сьогодні під час </a:t>
            </a:r>
            <a:r>
              <a:rPr lang="uk-UA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Code™</a:t>
            </a:r>
            <a:r>
              <a:rPr lang="uk-UA" b="0" u="none" baseline="0" dirty="0"/>
              <a:t> ми будемо вчитися за посібником, створеним на основі гри 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Minecraft</a:t>
            </a:r>
            <a:r>
              <a:rPr lang="uk-UA" b="0" u="none" baseline="0" dirty="0"/>
              <a:t>! У 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посібнику ви побачите персонажів і концепції з відеогри Minecraft, однак це не гра як така.</a:t>
            </a:r>
            <a:r>
              <a:rPr lang="uk-UA" dirty="0"/>
              <a:t>" 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У посібнику Minecraft Hour of Code™ ви познайомитеся з Агентом та навчитеся розв'язувати головоломки за допомогою таких засобів програмування, як цикли, налагодження та функції. Також ви побачите, як Агент виконуватиме ваші команди".</a:t>
            </a:r>
            <a:endParaRPr lang="uk-UA" sz="1200" b="0" baseline="0" dirty="0"/>
          </a:p>
          <a:p>
            <a:endParaRPr lang="uk-UA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b="0" u="none" baseline="0" dirty="0"/>
              <a:t>"Сьогодні у вас буде ______ ігрового часу. Якщо у вас щось не вийде, не нервуйте та спробуйте виконати завдання в інший спосіб. Потім можна буде звернутися по допомогу до сусіда. Нарешті, якщо вам знадобиться моя допомога, [підніміть руку, підніміть великий палець тощо].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sz="1200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b="0" u="none" baseline="0" dirty="0"/>
              <a:t>Не забувайте про навушники!"</a:t>
            </a:r>
            <a:endParaRPr lang="uk-UA" sz="1200" b="0" u="none" dirty="0"/>
          </a:p>
          <a:p>
            <a:endParaRPr lang="uk-UA" b="0" u="none" dirty="0"/>
          </a:p>
          <a:p>
            <a:endParaRPr lang="uk-UA" b="1" u="sng" dirty="0"/>
          </a:p>
          <a:p>
            <a:r>
              <a:rPr lang="uk-UA" b="1" u="sng" dirty="0"/>
              <a:t>МЕТА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/>
              <a:t>Представити Hour of Code™</a:t>
            </a:r>
          </a:p>
          <a:p>
            <a:endParaRPr lang="uk-UA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 dirty="0"/>
              <a:t>НОТАТКА ДЛЯ КООРДИНАТОРА:</a:t>
            </a:r>
          </a:p>
          <a:p>
            <a:pPr>
              <a:defRPr/>
            </a:pPr>
            <a:r>
              <a:rPr lang="uk-UA" b="0" dirty="0"/>
              <a:t>Існують також інші посібники Minecraft. Почніть із </a:t>
            </a:r>
            <a:r>
              <a:rPr lang="uk-UA" dirty="0"/>
              <a:t>цьогорічного </a:t>
            </a:r>
            <a:r>
              <a:rPr lang="uk-UA" b="0" dirty="0"/>
              <a:t>посібника, а якщо учні впораються з ним швидше, ніж було задумано, скористайтеся іншими. У кожному посібнику викладено окрему концепцію, тому було б чудово пройти їх усі!</a:t>
            </a:r>
            <a:r>
              <a:rPr lang="uk-UA" dirty="0"/>
              <a:t> </a:t>
            </a:r>
            <a:endParaRPr lang="uk-UA" b="0" dirty="0"/>
          </a:p>
          <a:p>
            <a:endParaRPr lang="uk-UA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Якщо не в усіх учнів є власний пристрій, спробуйте розділити їх на пари, щоб вони працювали по черзі на кожному етапі уроку. У такому разі вони зможуть як працювати, так і спостерігати. Ми пропонуємо учням самостійно працювати над завданнями.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Через п’ятнадцять хвилин привітайте групу з успішною роботою.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uk-UA" sz="1200" b="0" u="none" kern="1200" dirty="0">
                <a:solidFill>
                  <a:schemeClr val="tx1"/>
                </a:solidFill>
                <a:effectLst/>
                <a:latin typeface="+mn-lt"/>
              </a:rPr>
              <a:t>Запропонуйте учням, які завершили роботу з посібником і/або є більш обізнаними, пройти </a:t>
            </a:r>
            <a:r>
              <a:rPr lang="uk-UA" sz="1200" b="1" u="none" kern="1200" dirty="0">
                <a:solidFill>
                  <a:schemeClr val="tx1"/>
                </a:solidFill>
                <a:effectLst/>
                <a:latin typeface="+mn-lt"/>
              </a:rPr>
              <a:t>Алмазний шлях</a:t>
            </a:r>
            <a:r>
              <a:rPr lang="uk-UA" sz="1200" b="0" u="none" kern="1200" dirty="0">
                <a:solidFill>
                  <a:schemeClr val="tx1"/>
                </a:solidFill>
                <a:effectLst/>
                <a:latin typeface="+mn-lt"/>
              </a:rPr>
              <a:t> із додатковими завданнями, за виконання яких вони отримуватимуть у грі алмази.</a:t>
            </a:r>
            <a:endParaRPr lang="uk-UA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0" dirty="0"/>
          </a:p>
          <a:p>
            <a:r>
              <a:rPr lang="uk-U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3126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u="sng" dirty="0"/>
              <a:t>ПРИБЛИЗНИЙ ТЕКСТ:</a:t>
            </a:r>
            <a:endParaRPr lang="uk-UA" b="0" u="none" dirty="0"/>
          </a:p>
          <a:p>
            <a:endParaRPr lang="uk-UA" b="0" u="none" dirty="0"/>
          </a:p>
          <a:p>
            <a:r>
              <a:rPr lang="uk-UA" b="0" u="none" dirty="0"/>
              <a:t>"Знайдімо</a:t>
            </a:r>
            <a:r>
              <a:rPr lang="uk-UA" dirty="0"/>
              <a:t> </a:t>
            </a:r>
            <a:r>
              <a:rPr lang="uk-UA" b="0" u="none" baseline="0" dirty="0"/>
              <a:t>посібник "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Подорож героя Minecraft Hour of Code™" </a:t>
            </a:r>
            <a:r>
              <a:rPr lang="uk-UA" b="0" u="none" dirty="0"/>
              <a:t>на сайті </a:t>
            </a:r>
            <a:r>
              <a:rPr lang="uk-UA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uk-UA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uk-UA" b="0" u="none" baseline="0" dirty="0"/>
              <a:t> і ПОЧНІМО! "</a:t>
            </a:r>
            <a:endParaRPr lang="uk-UA" b="1" u="sng" dirty="0"/>
          </a:p>
          <a:p>
            <a:endParaRPr lang="uk-UA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 dirty="0"/>
              <a:t>МЕТА СЛАЙДА: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0" u="none" dirty="0"/>
              <a:t>Дати учням час для пошуку посібника.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0" u="none" baseline="0" dirty="0"/>
          </a:p>
          <a:p>
            <a:r>
              <a:rPr lang="uk-UA" b="1" u="sng" baseline="0" dirty="0"/>
              <a:t>НОТАТКА ДЛЯ КООРДИНАТОРА: </a:t>
            </a:r>
          </a:p>
          <a:p>
            <a:pPr marL="628650" lvl="1" indent="-171450">
              <a:buFont typeface="Arial"/>
              <a:buChar char="•"/>
            </a:pPr>
            <a:r>
              <a:rPr lang="uk-UA" dirty="0"/>
              <a:t>Залиште слайд на час роботи з посібником. Переходьте до наступного слайда </a:t>
            </a:r>
            <a:r>
              <a:rPr lang="uk-UA" i="1" baseline="0" dirty="0"/>
              <a:t>лише</a:t>
            </a:r>
            <a:r>
              <a:rPr lang="uk-UA" dirty="0"/>
              <a:t> тоді, коли група майже впорається з посібником.</a:t>
            </a:r>
          </a:p>
          <a:p>
            <a:pPr marL="628650" lvl="1" indent="-171450">
              <a:buFont typeface="Arial"/>
              <a:buChar char="•"/>
            </a:pP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Якщо учні зареєструються в посібнику, то пройдені рівні буде збережено і до них за необхідності можна буде повернутися після перерви. </a:t>
            </a:r>
          </a:p>
          <a:p>
            <a:pPr marL="628650" lvl="1" indent="-171450">
              <a:buFont typeface="Arial"/>
              <a:buChar char="•"/>
            </a:pP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Гра безкоштовна, і в ній можна створити що завгодно, тому зважайте на ризики, пов'язані з віком учнів та контентом користувачів.</a:t>
            </a:r>
            <a:endParaRPr lang="uk-UA" baseline="0" dirty="0"/>
          </a:p>
          <a:p>
            <a:pPr marL="0" lvl="0" indent="0">
              <a:buFont typeface="Arial"/>
              <a:buNone/>
            </a:pPr>
            <a:endParaRPr lang="uk-UA" baseline="0" dirty="0">
              <a:highlight>
                <a:srgbClr val="FFFF00"/>
              </a:highlight>
            </a:endParaRPr>
          </a:p>
          <a:p>
            <a:pPr marL="0" lvl="0" indent="0">
              <a:buFont typeface="Arial"/>
              <a:buNone/>
            </a:pPr>
            <a:r>
              <a:rPr lang="uk-UA" b="1" u="sng" baseline="0" dirty="0">
                <a:highlight>
                  <a:srgbClr val="FFFF00"/>
                </a:highlight>
              </a:rPr>
              <a:t>ЯКЩО ВАШ ЧАС ОБМЕЖЕНО:</a:t>
            </a:r>
          </a:p>
          <a:p>
            <a:pPr marL="628650" lvl="1" indent="-171450">
              <a:buFont typeface="Arial"/>
              <a:buChar char="•"/>
            </a:pPr>
            <a:r>
              <a:rPr lang="uk-UA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</a:rPr>
              <a:t>Виконайте якомога більше завдань. Обізнані з технічними новинками діти можуть виконати їх за 50–60 хвилин.</a:t>
            </a:r>
          </a:p>
          <a:p>
            <a:pPr marL="628650" lvl="1" indent="-171450">
              <a:buFont typeface="Arial"/>
              <a:buChar char="•"/>
            </a:pPr>
            <a:r>
              <a:rPr lang="uk-UA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</a:rPr>
              <a:t>Привітайте учнів із досягненнями та повідомте, що вони зможуть продовжити програмувати і вдома.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aseline="0" dirty="0"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 baseline="0" dirty="0">
                <a:highlight>
                  <a:srgbClr val="FFFF00"/>
                </a:highlight>
              </a:rPr>
              <a:t>ЯКЩО У ВАС Є ДОДАТКОВИЙ ЧАС: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Скажіть учням, що у них буде більше ігрового часу, якщо вони продовжать роботу над останнім завданням.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Скажіть учням, щоб вони перевірили всі завдання, та заохотьте їх виконати завдання в інший спосіб. Так їм буде веселіше, з’являться цікаві можливості для повторення та поле для експериментів.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uk-UA" sz="1200" b="0" u="none" kern="1200" dirty="0">
                <a:solidFill>
                  <a:schemeClr val="tx1"/>
                </a:solidFill>
                <a:effectLst/>
                <a:latin typeface="+mn-lt"/>
              </a:rPr>
              <a:t>Скажіть учням, щоб вони пограли в "Пригоди Minecraft Hour of Code™" і/або "Дизайнер Minecraft Hour of Code™".</a:t>
            </a:r>
            <a:endParaRPr lang="uk-UA" b="0" u="none" dirty="0"/>
          </a:p>
          <a:p>
            <a:endParaRPr lang="uk-U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513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u="sng"/>
              <a:t>ПРИБЛИЗНИЙ ТЕКСТ:</a:t>
            </a:r>
          </a:p>
          <a:p>
            <a:endParaRPr lang="uk-UA" b="1" u="sng"/>
          </a:p>
          <a:p>
            <a:r>
              <a:rPr lang="uk-UA" b="0" u="none"/>
              <a:t>"Добре! У вас є ще п’ять хвилин, щоб все завершити!" </a:t>
            </a:r>
          </a:p>
          <a:p>
            <a:r>
              <a:rPr lang="uk-UA" b="0" u="none"/>
              <a:t>[якщо доступ до пристроїв та Інтернету є завжди] Пам'ятайте, що ви зможете й далі вчитися програмувати з Minecraft".</a:t>
            </a:r>
          </a:p>
          <a:p>
            <a:endParaRPr lang="uk-UA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/>
              <a:t>МЕТА СЛАЙДА:</a:t>
            </a:r>
            <a:endParaRPr lang="uk-UA" b="0" u="none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u="sng"/>
          </a:p>
          <a:p>
            <a:r>
              <a:rPr lang="uk-UA" b="0" u="none"/>
              <a:t>Повідомити учням, що час майже вичерпався, а посібник майже пройдено.</a:t>
            </a:r>
          </a:p>
          <a:p>
            <a:endParaRPr lang="uk-UA" b="1"/>
          </a:p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 dirty="0"/>
              <a:t>ПРИБЛИЗНИЙ ТЕКСТ:</a:t>
            </a:r>
          </a:p>
          <a:p>
            <a:endParaRPr lang="uk-UA" b="0" u="none" baseline="0" dirty="0"/>
          </a:p>
          <a:p>
            <a:r>
              <a:rPr lang="uk-UA" b="0" u="none" baseline="0" dirty="0"/>
              <a:t>"Повернімося до нашої бесіди. Чи змінилася ваша думка щодо програмування?"</a:t>
            </a:r>
          </a:p>
          <a:p>
            <a:pPr marL="628650" lvl="1" indent="-171450">
              <a:buFont typeface="Arial"/>
              <a:buChar char="•"/>
            </a:pPr>
            <a:r>
              <a:rPr lang="uk-UA" dirty="0"/>
              <a:t>Що ви скажете, якщо рідні або друзі спитають у вас: "Що таке код?"</a:t>
            </a:r>
          </a:p>
          <a:p>
            <a:pPr marL="628650" lvl="1" indent="-171450">
              <a:buFont typeface="Arial"/>
              <a:buChar char="•"/>
            </a:pPr>
            <a:r>
              <a:rPr lang="uk-UA" dirty="0"/>
              <a:t>Чому ви навчилися?</a:t>
            </a:r>
          </a:p>
          <a:p>
            <a:pPr marL="628650" lvl="1" indent="-171450">
              <a:buFont typeface="Arial"/>
              <a:buChar char="•"/>
            </a:pPr>
            <a:r>
              <a:rPr lang="uk-UA" dirty="0"/>
              <a:t>Що було для вас найскладнішим? Що ви робили, коли у вас щось не виходило? Чому це важливо? [підтримує постійний інтерес]</a:t>
            </a:r>
          </a:p>
          <a:p>
            <a:pPr marL="628650" lvl="1" indent="-171450">
              <a:buFont typeface="Arial"/>
              <a:buChar char="•"/>
            </a:pPr>
            <a:r>
              <a:rPr lang="uk-UA" dirty="0"/>
              <a:t>Чому програмування – це творче заняття? [зв’язок програмування з іншими творчими процесами, наприклад співом, танцями, будівництвом]</a:t>
            </a:r>
          </a:p>
          <a:p>
            <a:pPr marL="628650" lvl="1" indent="-171450">
              <a:buFont typeface="Arial"/>
              <a:buChar char="•"/>
            </a:pPr>
            <a:r>
              <a:rPr lang="uk-UA" dirty="0"/>
              <a:t>Хто може займатися програмуванням? [руйнування міфів про те, що програмуванням займаються тільки хлопці, лише ті, хто знається на математиці, тощо]</a:t>
            </a:r>
          </a:p>
          <a:p>
            <a:pPr marL="628650" lvl="1" indent="-171450">
              <a:buFont typeface="Arial"/>
              <a:buChar char="•"/>
            </a:pPr>
            <a:r>
              <a:rPr lang="uk-UA" dirty="0"/>
              <a:t>Отже, як створити щось дивовижне за допомогою програмування?</a:t>
            </a:r>
          </a:p>
          <a:p>
            <a:endParaRPr lang="uk-UA" b="1" u="sng" dirty="0"/>
          </a:p>
          <a:p>
            <a:r>
              <a:rPr lang="uk-UA" b="1" u="sng" dirty="0"/>
              <a:t>МЕТА СЛАЙДА:</a:t>
            </a:r>
          </a:p>
          <a:p>
            <a:endParaRPr lang="uk-UA" b="1" dirty="0"/>
          </a:p>
          <a:p>
            <a:r>
              <a:rPr lang="uk-UA" b="0" dirty="0"/>
              <a:t>Повернутися до першого запитання та подивитися, як змінилися думки дітей щодо програмування. </a:t>
            </a:r>
            <a:r>
              <a:rPr lang="uk-UA" b="0" kern="1200" baseline="0" dirty="0">
                <a:effectLst/>
                <a:latin typeface="+mn-lt"/>
              </a:rPr>
              <a:t>Це підсумкове</a:t>
            </a:r>
            <a:r>
              <a:rPr lang="uk-UA" kern="1200" dirty="0">
                <a:effectLst/>
                <a:latin typeface="+mn-lt"/>
              </a:rPr>
              <a:t> запитання.</a:t>
            </a:r>
            <a:r>
              <a:rPr lang="uk-UA" dirty="0"/>
              <a:t> </a:t>
            </a:r>
            <a:r>
              <a:rPr lang="uk-UA" kern="1200" dirty="0">
                <a:effectLst/>
                <a:latin typeface="+mn-lt"/>
              </a:rPr>
              <a:t>Воно потрібне для того, щоб переконатися, що учні правильно зрозуміли та виконали завдання. Воно має запевнити дітей у правильності їх висновків. Це допоможе їм засвоїти вивчене.</a:t>
            </a:r>
            <a:r>
              <a:rPr lang="uk-UA" dirty="0"/>
              <a:t> </a:t>
            </a:r>
            <a:endParaRPr lang="uk-UA" b="0" dirty="0"/>
          </a:p>
          <a:p>
            <a:endParaRPr lang="uk-UA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25463"/>
            <a:ext cx="42037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29644" y="3329942"/>
            <a:ext cx="7437119" cy="31546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rtl="0"/>
            <a:r>
              <a:rPr lang="uk-UA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МЕТА СЛАЙДА:</a:t>
            </a:r>
            <a:r>
              <a:rPr lang="uk-UA" dirty="0"/>
              <a:t> </a:t>
            </a:r>
            <a:r>
              <a:rPr lang="uk-UA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Завершити заняття на позитивній ноті.</a:t>
            </a:r>
            <a:endParaRPr lang="uk-UA" b="0" dirty="0">
              <a:effectLst/>
            </a:endParaRPr>
          </a:p>
          <a:p>
            <a:br>
              <a:rPr dirty="0"/>
            </a:br>
            <a:r>
              <a:rPr lang="uk-UA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ПРИБЛИЗНИЙ ТЕКСТ:</a:t>
            </a:r>
            <a:r>
              <a:rPr lang="uk-UA" dirty="0"/>
              <a:t> </a:t>
            </a:r>
            <a:r>
              <a:rPr lang="uk-UA" b="0" u="none" dirty="0"/>
              <a:t>"Вітаю! Цьогорічний </a:t>
            </a:r>
            <a:r>
              <a:rPr lang="uk-UA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Code™</a:t>
            </a:r>
            <a:r>
              <a:rPr lang="uk-UA" sz="1200" b="0" u="none" baseline="0" dirty="0">
                <a:solidFill>
                  <a:schemeClr val="bg1"/>
                </a:solidFill>
                <a:latin typeface="Segoe UI Light" panose="020B0502040204020203" pitchFamily="34" charset="0"/>
              </a:rPr>
              <a:t> добіг кінця!"</a:t>
            </a:r>
            <a:endParaRPr lang="uk-UA" b="0" u="none" baseline="0" dirty="0"/>
          </a:p>
          <a:p>
            <a:br>
              <a:rPr lang="en-US" b="0" dirty="0">
                <a:effectLst/>
              </a:rPr>
            </a:br>
            <a:endParaRPr lang="uk-UA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5265811" y="6658666"/>
            <a:ext cx="4028439" cy="3505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8300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 dirty="0"/>
              <a:t>ПРИБЛИЗНИЙ ТЕКСТ: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0" u="none" dirty="0"/>
              <a:t>"Незабаром ви станете серйозним фахівцем із програмування. Пропонуємо відвідати декілька безкоштовних ресурсів! Запишіть ці адреси та продовжуйте програмувати!"</a:t>
            </a:r>
          </a:p>
          <a:p>
            <a:endParaRPr lang="uk-UA" b="1" u="sng" dirty="0"/>
          </a:p>
          <a:p>
            <a:r>
              <a:rPr lang="uk-UA" b="1" u="sng" dirty="0"/>
              <a:t>МЕТА СЛАЙДА:</a:t>
            </a:r>
          </a:p>
          <a:p>
            <a:endParaRPr lang="uk-UA" b="1" u="sng" dirty="0"/>
          </a:p>
          <a:p>
            <a:r>
              <a:rPr lang="uk-UA" b="0" u="none" dirty="0"/>
              <a:t>Заохотити учнів до подальшого вивчення програмування.</a:t>
            </a:r>
          </a:p>
          <a:p>
            <a:endParaRPr lang="uk-UA" b="0" u="none" baseline="0" dirty="0"/>
          </a:p>
          <a:p>
            <a:r>
              <a:rPr lang="uk-UA" b="1" u="sng" baseline="0" dirty="0"/>
              <a:t>НОТАТКА ДЛЯ КООРДИНАТОРА: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Учні можуть отримати свої </a:t>
            </a:r>
            <a:r>
              <a:rPr lang="uk-UA" sz="1200" b="1" kern="1200" dirty="0">
                <a:solidFill>
                  <a:schemeClr val="tx1"/>
                </a:solidFill>
                <a:effectLst/>
                <a:latin typeface="+mn-lt"/>
              </a:rPr>
              <a:t>сертифікати Hour of Code™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 будь-коли після проходження посібника Hour of Code™ і після заходу Hour of Code™</a:t>
            </a:r>
            <a:r>
              <a:rPr lang="uk-UA" sz="1200" kern="1200" baseline="300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на сайті code.org.</a:t>
            </a:r>
          </a:p>
          <a:p>
            <a:endParaRPr lang="uk-U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Скоригуйте зміст додаткового слайда ресурсів відповідно до аудиторії:</a:t>
            </a:r>
          </a:p>
          <a:p>
            <a:endParaRPr lang="uk-UA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b="1" u="none" kern="1200" dirty="0">
                <a:solidFill>
                  <a:schemeClr val="tx1"/>
                </a:solidFill>
                <a:effectLst/>
                <a:latin typeface="+mn-lt"/>
              </a:rPr>
              <a:t>Учасники можуть завантажити свій код у Minecraft: Education Edition і/або Minecraft за наявності Windows 10.</a:t>
            </a:r>
          </a:p>
          <a:p>
            <a:r>
              <a:rPr lang="uk-UA" sz="1200" b="0" u="none" kern="1200" dirty="0">
                <a:solidFill>
                  <a:schemeClr val="tx1"/>
                </a:solidFill>
                <a:effectLst/>
                <a:latin typeface="+mn-lt"/>
              </a:rPr>
              <a:t>Учні можуть імпортувати свій код за допомогою Code Studio у реальну гру та побачити, як він оживе!</a:t>
            </a:r>
          </a:p>
          <a:p>
            <a:endParaRPr lang="uk-UA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b="1" kern="1200" dirty="0">
                <a:solidFill>
                  <a:schemeClr val="tx1"/>
                </a:solidFill>
                <a:effectLst/>
                <a:latin typeface="+mn-lt"/>
              </a:rPr>
              <a:t>Ознайомтеся з Minecraft: Education Edition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Minecraft: Education Edition створено для шкіл. Він поширюється разом з інструментами для керування класними кімнатами, планами уроків тощо. Щоб отримати додаткову інформацію, відвідайте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https://education.minecraft.net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uk-UA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b="1" kern="1200" dirty="0">
                <a:solidFill>
                  <a:schemeClr val="tx1"/>
                </a:solidFill>
                <a:effectLst/>
                <a:latin typeface="+mn-lt"/>
              </a:rPr>
              <a:t>Дізнайтеся, як скористатися своїми комп’ютерними навичками, від цифрової грамотності до спеціальної ІТ-освіти, у своїй спільноті. Відвідайте сайт</a:t>
            </a:r>
            <a:br>
              <a:rPr dirty="0"/>
            </a:b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 </a:t>
            </a:r>
          </a:p>
          <a:p>
            <a:endParaRPr lang="uk-UA" b="0" u="none" dirty="0"/>
          </a:p>
          <a:p>
            <a:r>
              <a:rPr lang="uk-UA" sz="1200" b="1" kern="1200" dirty="0">
                <a:solidFill>
                  <a:schemeClr val="tx1"/>
                </a:solidFill>
                <a:effectLst/>
                <a:latin typeface="+mn-lt"/>
              </a:rPr>
              <a:t>Code.org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https://code.org/educate</a:t>
            </a:r>
            <a:r>
              <a:rPr lang="uk-UA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 Не зупиняйтеся на Hour of Code™. Скористайтеся засобами Code.org для вчителів. Викладати інформатику можна і без досвіду. На сайті code.org доступні навчальний план, плани уроків, високоякісні професійні програми для навчання, а також безліч чудових засобів для всіх класів – усе, що треба, і безкоштовно. Перейдіть на сайт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code.org/educate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і виберіть клас, з якого ви бажаєте почати!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uk-UA" sz="1200" b="1" kern="1200" dirty="0">
                <a:solidFill>
                  <a:schemeClr val="tx1"/>
                </a:solidFill>
                <a:effectLst/>
                <a:latin typeface="+mn-lt"/>
              </a:rPr>
              <a:t>Code Studio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https://studio.code.org</a:t>
            </a:r>
            <a:r>
              <a:rPr lang="uk-UA" sz="1200" b="1" kern="1200" dirty="0">
                <a:solidFill>
                  <a:schemeClr val="tx1"/>
                </a:solidFill>
                <a:effectLst/>
                <a:latin typeface="+mn-lt"/>
              </a:rPr>
              <a:t>) 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Вам сподобався посібник Hour of Code™? Світ інформатики набагато більший! Code Studio містить головоломки, ігри та курси для будь-якого віку. Дізнайтеся, як створювати власні ігри та програми, а також ділитися ними з друзями. Перейдіть на сайт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studio.code.org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 і почніть сьогодні!</a:t>
            </a:r>
          </a:p>
          <a:p>
            <a:endParaRPr lang="uk-UA" b="1" dirty="0"/>
          </a:p>
          <a:p>
            <a:endParaRPr lang="uk-U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u="sng" dirty="0"/>
              <a:t>ПРИБЛИЗНИЙ ТЕКСТ:</a:t>
            </a:r>
          </a:p>
          <a:p>
            <a:endParaRPr lang="uk-UA" b="1" u="sng" dirty="0"/>
          </a:p>
          <a:p>
            <a:r>
              <a:rPr lang="uk-UA" b="1" u="sng" dirty="0"/>
              <a:t>Вітаю!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0" u="none" dirty="0"/>
              <a:t>[Представтеся учням. Розкажіть, хто ви є, чим займаєтеся. Якщо ви працюєте в технічній галузі, поясніть, чим вам подобається </a:t>
            </a:r>
            <a:r>
              <a:rPr lang="uk-UA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Code™</a:t>
            </a:r>
            <a:r>
              <a:rPr lang="uk-UA" sz="1200" baseline="0" dirty="0">
                <a:solidFill>
                  <a:schemeClr val="bg1"/>
                </a:solidFill>
                <a:latin typeface="Segoe UI Light" panose="020B0502040204020203" pitchFamily="34" charset="0"/>
              </a:rPr>
              <a:t>]</a:t>
            </a:r>
            <a:r>
              <a:rPr lang="uk-UA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endParaRPr lang="uk-UA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0" u="none" dirty="0"/>
              <a:t>"Спочатку ми переглянемо коротке відео про те, якої популярності набуло програмування за останні роки та скільки таких чудових людей, як ви, вже спробували ним зайнятися!"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 baseline="0" dirty="0"/>
              <a:t>НОТАТКА ДЛЯ КООРДИНАТОРА: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0" u="none" baseline="0" dirty="0"/>
              <a:t>Відео відтвориться автоматично під час переходу до наступного слайда. </a:t>
            </a:r>
            <a:endParaRPr lang="uk-UA" b="1" u="sng" dirty="0"/>
          </a:p>
          <a:p>
            <a:endParaRPr lang="uk-UA" b="1" u="sng" dirty="0"/>
          </a:p>
          <a:p>
            <a:endParaRPr lang="uk-UA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401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u="sng" dirty="0"/>
              <a:t>ПРИБЛИЗНИЙ ТЕКСТ: </a:t>
            </a:r>
          </a:p>
          <a:p>
            <a:endParaRPr lang="uk-UA" b="1" u="sng" dirty="0"/>
          </a:p>
          <a:p>
            <a:endParaRPr lang="uk-UA" b="1" u="sng" dirty="0"/>
          </a:p>
          <a:p>
            <a:r>
              <a:rPr lang="uk-UA" b="1" u="sng" dirty="0"/>
              <a:t>МЕТА СЛАЙДА:</a:t>
            </a:r>
            <a:r>
              <a:rPr lang="uk-UA" dirty="0"/>
              <a:t> </a:t>
            </a:r>
          </a:p>
          <a:p>
            <a:endParaRPr lang="uk-UA" b="0" u="none" baseline="0" dirty="0"/>
          </a:p>
          <a:p>
            <a:r>
              <a:rPr lang="uk-UA" b="0" u="none" baseline="0" dirty="0"/>
              <a:t>Завершити захід</a:t>
            </a:r>
          </a:p>
          <a:p>
            <a:endParaRPr lang="uk-UA" b="1" dirty="0"/>
          </a:p>
          <a:p>
            <a:r>
              <a:rPr lang="uk-UA" b="1" u="sng" dirty="0"/>
              <a:t>ІНСТРУКЦІЇ ЩОДО ЗОБРАЖЕННЯ НА ЦЬОМУ СЛАЙДІ:</a:t>
            </a:r>
            <a:endParaRPr lang="uk-UA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uk-U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Якщо ви ставитимете інше зображення замість цього, переконайтеся, що воно відповідає таким критеріям: </a:t>
            </a:r>
            <a:endParaRPr lang="uk-UA" dirty="0"/>
          </a:p>
          <a:p>
            <a:pPr marL="628650" lvl="1" indent="-171450">
              <a:buFont typeface="Arial"/>
              <a:buChar char="•"/>
            </a:pP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На фото є хлопці та дівчата </a:t>
            </a:r>
          </a:p>
          <a:p>
            <a:pPr marL="628650" lvl="1" indent="-171450">
              <a:buFont typeface="Arial"/>
              <a:buChar char="•"/>
            </a:pP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Видно, що дітям цікаво </a:t>
            </a:r>
            <a:endParaRPr lang="uk-UA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Дітей має бути зображено разом, а не поодинці </a:t>
            </a:r>
          </a:p>
          <a:p>
            <a:endParaRPr lang="uk-UA" b="1" u="sng" dirty="0"/>
          </a:p>
          <a:p>
            <a:r>
              <a:rPr lang="uk-UA" b="1" u="sng" dirty="0"/>
              <a:t>© 2017: 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Цю презентацію не продано, а надано за ліцензією. Заборонено копіювати, адаптувати, модифікувати, створювати похідні роботи, розповсюджувати, публічно демонструвати, продавати або використовувати цей вміст у комерційних цілях без прямої попередньої письмової згоди корпорації Microsoft. 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Презентацію надано"як є". Корпорація Microsoft не надає жодних гарантій, прямих або непрямих. Інформація та подання цієї презентації, зокрема URL-адреси та інші посилання на сайти Інтернету, можуть змінюватися без попереднього сповіщення. 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Деякі наведені тут приклади вигадані та наведені тільки як ілюстрації. Їх не потрібно асоціювати або пов’язувати з реальністю. 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Цю презентацію можна використовувати тільки в особистих цілях, у класних кімнатах і для учнів у рамках code.org та інших подій із програмування. Ця презентація не надає вам юридичних прав на інтелектуальну власність щодо будь-якого продукту Microsoft. 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Microsoft і торговельні знаки, перелічені за адресою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http://www.microsoft.com/en-us/legal/intellectualproperty/trademarks/en-us.aspx</a:t>
            </a: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, – це торговельні знаки групи компаній Microsoft. Усі інші знаки належать відповідним власникам.</a:t>
            </a:r>
          </a:p>
          <a:p>
            <a:endParaRPr lang="uk-UA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uk-U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Code.org, 2017. Code.org®, логотип CODE і Hour of Code® – зареєстровані торговельні знаки Code.org</a:t>
            </a:r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Mojang, 2017. "Minecraft" – торговельний знак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Microsoft Corporation, 2017. Усі права збережені.</a:t>
            </a:r>
          </a:p>
          <a:p>
            <a:pPr marL="457200" lvl="1" indent="0">
              <a:buFont typeface="Arial"/>
              <a:buNone/>
            </a:pPr>
            <a:endParaRPr lang="uk-U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47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u="sng" dirty="0"/>
              <a:t>МЕТА СЛАЙДА:</a:t>
            </a:r>
          </a:p>
          <a:p>
            <a:endParaRPr lang="uk-UA" b="1" u="sng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0" u="none" baseline="0" dirty="0"/>
              <a:t>Заохотити учнів до роботи з посібником</a:t>
            </a:r>
            <a:r>
              <a:rPr lang="uk-UA" dirty="0"/>
              <a:t> </a:t>
            </a:r>
            <a:r>
              <a:rPr lang="uk-UA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uk-UA" b="0" u="none" dirty="0"/>
              <a:t>Code™</a:t>
            </a:r>
            <a:r>
              <a:rPr lang="uk-UA" b="0" u="none" baseline="0" dirty="0"/>
              <a:t>.</a:t>
            </a:r>
            <a:endParaRPr lang="uk-UA" b="1" u="sng" dirty="0"/>
          </a:p>
          <a:p>
            <a:endParaRPr lang="uk-UA" b="1" u="sng" dirty="0"/>
          </a:p>
          <a:p>
            <a:r>
              <a:rPr lang="uk-UA" b="1" u="sng" dirty="0"/>
              <a:t>ІНСТРУКЦІЇ ЩОДО ЗОБРАЖЕННЯ НА ЦЬОМУ СЛАЙДІ:</a:t>
            </a:r>
            <a:endParaRPr lang="uk-UA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uk-U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dirty="0"/>
              <a:t>Відео має відтворитися автоматично. </a:t>
            </a:r>
          </a:p>
          <a:p>
            <a:endParaRPr lang="uk-UA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Якщо вам потрібно змінити мову субтитрів, це можна зробити за посиланням нижче. Натисніть на значок "Налаштування" (він має вигляд шестерні) у правому нижньому кутку відео. Після цього вам може знадобитися повторно вставити посилання : https://www.youtube.com/watch?t=1&amp;v=2DxWIxec6yo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>
                <a:solidFill>
                  <a:schemeClr val="tx1"/>
                </a:solidFill>
                <a:effectLst/>
                <a:latin typeface="+mn-lt"/>
              </a:rPr>
              <a:t>Якщо ви бажаєте ознайомити аудиторію з іншою думкою, можна скористатися додатковими відео із сайту code.org.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4200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/>
              <a:t>ПРИБЛИЗНИЙ ТЕКСТ:</a:t>
            </a:r>
          </a:p>
          <a:p>
            <a:endParaRPr lang="uk-U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b="0" u="none"/>
              <a:t>«Що спадає вам на думку, коли ви чуєте слова "код" і "програмування"? Це щось секретне, якийсь таємний шифр? Які люди, на вашу думку, займаються програмуванням? Фантазуйте без обмежень!"</a:t>
            </a:r>
            <a:endParaRPr lang="uk-U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uk-U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/>
              <a:t>МЕТА СЛАЙДА:</a:t>
            </a:r>
            <a:r>
              <a:rPr lang="uk-UA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0" u="none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0" u="none" baseline="0"/>
              <a:t>Цей слайд має створити теплу атмосферу.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0" u="none" baseline="0"/>
          </a:p>
          <a:p>
            <a:pPr>
              <a:defRPr/>
            </a:pPr>
            <a:r>
              <a:rPr lang="uk-UA" kern="1200">
                <a:effectLst/>
                <a:latin typeface="+mn-lt"/>
              </a:rPr>
              <a:t>Ймовірно, діти не зможуть чітко відповісти на</a:t>
            </a:r>
            <a:r>
              <a:rPr lang="uk-UA"/>
              <a:t>ці запитання</a:t>
            </a:r>
            <a:r>
              <a:rPr lang="uk-UA" kern="1200">
                <a:effectLst/>
                <a:latin typeface="+mn-lt"/>
              </a:rPr>
              <a:t>, однак </a:t>
            </a:r>
            <a:r>
              <a:rPr lang="uk-UA"/>
              <a:t>мета цих</a:t>
            </a:r>
            <a:r>
              <a:rPr lang="uk-UA" kern="1200" baseline="0">
                <a:effectLst/>
                <a:latin typeface="+mn-lt"/>
              </a:rPr>
              <a:t> </a:t>
            </a:r>
            <a:r>
              <a:rPr lang="uk-UA"/>
              <a:t>запитань</a:t>
            </a:r>
            <a:r>
              <a:rPr lang="uk-UA" kern="1200" baseline="0">
                <a:effectLst/>
                <a:latin typeface="+mn-lt"/>
              </a:rPr>
              <a:t> – </a:t>
            </a:r>
            <a:r>
              <a:rPr lang="uk-UA" b="0" u="none" kern="1200" baseline="0">
                <a:effectLst/>
                <a:latin typeface="+mn-lt"/>
              </a:rPr>
              <a:t>розпочати</a:t>
            </a:r>
            <a:r>
              <a:rPr lang="uk-UA" b="0" u="none" baseline="0"/>
              <a:t> дискусію і виявити, які упередження щодо програмування можуть бути у дітей. </a:t>
            </a:r>
            <a:r>
              <a:rPr lang="uk-UA" kern="1200">
                <a:effectLst/>
                <a:latin typeface="+mn-lt"/>
              </a:rPr>
              <a:t>Спілкування має бути веселим. Не знати відповідей – цілком нормально. У наступних слайдах ми спростуємо будь-які упередження щодо програмування та переконаємо учасників, перш ніж перейти до посібника.</a:t>
            </a:r>
            <a:r>
              <a:rPr lang="uk-UA"/>
              <a:t> </a:t>
            </a:r>
            <a:endParaRPr lang="uk-UA" b="1" u="sng"/>
          </a:p>
          <a:p>
            <a:endParaRPr lang="uk-UA" b="1"/>
          </a:p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/>
              <a:t>ПРИБЛИЗНИЙ ТЕКСТ:</a:t>
            </a:r>
            <a:endParaRPr lang="uk-UA" b="0" u="none"/>
          </a:p>
          <a:p>
            <a:endParaRPr lang="uk-UA" b="0" u="none"/>
          </a:p>
          <a:p>
            <a:r>
              <a:rPr lang="uk-UA" b="0" u="none"/>
              <a:t>"Поговорімо тепер про те, що </a:t>
            </a:r>
            <a:r>
              <a:rPr lang="uk-UA" b="0" i="1" u="none"/>
              <a:t>насправді</a:t>
            </a:r>
            <a:r>
              <a:rPr lang="uk-UA" b="0" u="none"/>
              <a:t> становить собою програмування.</a:t>
            </a:r>
          </a:p>
          <a:p>
            <a:endParaRPr lang="uk-UA" sz="1200" b="0" u="non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b="1" u="sng"/>
              <a:t>МЕТА СЛАЙДА:</a:t>
            </a:r>
          </a:p>
          <a:p>
            <a:endParaRPr lang="uk-UA" b="1" u="sng"/>
          </a:p>
          <a:p>
            <a:r>
              <a:rPr lang="uk-UA" b="0" u="none"/>
              <a:t>Слайди 5–7 пояснюють, що таке програмування, у зрозумілий спосіб.</a:t>
            </a:r>
          </a:p>
          <a:p>
            <a:endParaRPr lang="uk-UA" b="1"/>
          </a:p>
          <a:p>
            <a:endParaRPr lang="uk-UA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146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/>
              <a:t>ПРИБЛИЗНИЙ ТЕКСТ: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u="sng"/>
          </a:p>
          <a:p>
            <a:r>
              <a:rPr lang="uk-UA" b="0"/>
              <a:t>"Код – це мова, якою люди спілкуються з комп'ютерами. </a:t>
            </a:r>
            <a:r>
              <a:rPr lang="uk-UA" sz="1200" b="0" baseline="0">
                <a:latin typeface="Segoe Pro Light" charset="0"/>
              </a:rPr>
              <a:t>Вони розуміють її та виконують те, що ми їм кажемо. За допомогою нього можна створити багато чудового!"</a:t>
            </a:r>
            <a:endParaRPr lang="uk-UA" sz="1200" baseline="0">
              <a:latin typeface="Segoe Pro Light" charset="0"/>
              <a:ea typeface="Segoe Pro Light" charset="0"/>
              <a:cs typeface="Segoe Pro Light" charset="0"/>
            </a:endParaRPr>
          </a:p>
          <a:p>
            <a:endParaRPr lang="uk-UA" b="1" u="sng"/>
          </a:p>
          <a:p>
            <a:endParaRPr lang="uk-UA" b="1"/>
          </a:p>
          <a:p>
            <a:endParaRPr lang="uk-UA" sz="1200">
              <a:latin typeface="Segoe Pro Light" charset="0"/>
              <a:ea typeface="Segoe Pro Light" charset="0"/>
              <a:cs typeface="Segoe Pro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661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/>
              <a:t>ПРИБЛИЗНИЙ ТЕКСТ: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u="sng"/>
          </a:p>
          <a:p>
            <a:r>
              <a:rPr lang="uk-UA" b="0" baseline="0"/>
              <a:t>"Щоб спілкуватися з комп’ютерами, ми маємо давати команди зрозумілою їм мовою. Ця мова називається кодом!" </a:t>
            </a:r>
          </a:p>
          <a:p>
            <a:endParaRPr lang="uk-UA" b="1" u="sng"/>
          </a:p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090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/>
              <a:t>ПРИБЛИЗНИЙ ТЕКСТ: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0" u="none"/>
              <a:t>"Чи є у вас усе потрібне для того, щоб програмувати? Чудово! Я теж так думаю!"</a:t>
            </a:r>
          </a:p>
          <a:p>
            <a:endParaRPr lang="uk-UA" b="1" u="sng"/>
          </a:p>
          <a:p>
            <a:r>
              <a:rPr lang="uk-UA" b="1" u="sng"/>
              <a:t>МЕТА СЛАЙДА:</a:t>
            </a:r>
          </a:p>
          <a:p>
            <a:endParaRPr lang="uk-UA" b="1" u="sng"/>
          </a:p>
          <a:p>
            <a:r>
              <a:rPr lang="uk-UA" b="0" u="none"/>
              <a:t>Слайди 9–11 мають розповісти про якості, потрібні для програмування.</a:t>
            </a:r>
          </a:p>
          <a:p>
            <a:endParaRPr lang="uk-UA" b="0" u="none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b="1" u="sng" kern="1200">
                <a:solidFill>
                  <a:schemeClr val="tx1"/>
                </a:solidFill>
                <a:effectLst/>
                <a:latin typeface="+mn-lt"/>
              </a:rPr>
              <a:t>НОТАТКА ДЛЯ КООРДИНАТОРА: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kern="1200">
                <a:effectLst/>
                <a:latin typeface="+mn-lt"/>
              </a:rPr>
              <a:t>Дітям цього віку потрібно вчитися працювати разом, розвивати творчі здібності та дізнаватися нове. Важливо наголосити, що програмування передбачає все це.</a:t>
            </a:r>
            <a:endParaRPr lang="uk-UA" b="0" u="none"/>
          </a:p>
          <a:p>
            <a:endParaRPr lang="uk-UA" b="1"/>
          </a:p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82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b="1" u="sng"/>
              <a:t>ПРИБЛИЗНИЙ ТЕКСТ: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b="1" u="sng"/>
          </a:p>
          <a:p>
            <a:r>
              <a:rPr lang="uk-UA" b="0" baseline="0"/>
              <a:t>"Програмувати – значить вирішувати проблеми! </a:t>
            </a:r>
            <a:r>
              <a:rPr lang="uk-UA" sz="1200" kern="1200">
                <a:solidFill>
                  <a:schemeClr val="tx1"/>
                </a:solidFill>
                <a:effectLst/>
                <a:latin typeface="+mn-lt"/>
              </a:rPr>
              <a:t>За допомогою програмування можна створити багато чого, що полегшить життя! Наприклад, якщо ви хочете поговорити з кимось, хто перебуває далеко, можна надіслати йому повідомлення! Ось так технології вирішують проблеми!"</a:t>
            </a:r>
          </a:p>
          <a:p>
            <a:endParaRPr lang="uk-UA" b="1" u="sng"/>
          </a:p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eBreaker">
    <p:bg>
      <p:bgPr>
        <a:solidFill>
          <a:srgbClr val="00206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0392" y="5736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33" b="1" i="0" u="none" strike="noStrike" cap="none" baseline="0">
                <a:solidFill>
                  <a:schemeClr val="tx1"/>
                </a:solidFill>
                <a:latin typeface="handy" charset="0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500"/>
            </a:lvl2pPr>
            <a:lvl3pPr lvl="2" indent="0">
              <a:spcBef>
                <a:spcPts val="0"/>
              </a:spcBef>
              <a:buFont typeface="Arial"/>
              <a:buNone/>
              <a:defRPr sz="1500"/>
            </a:lvl3pPr>
            <a:lvl4pPr lvl="3" indent="0">
              <a:spcBef>
                <a:spcPts val="0"/>
              </a:spcBef>
              <a:buFont typeface="Arial"/>
              <a:buNone/>
              <a:defRPr sz="1500"/>
            </a:lvl4pPr>
            <a:lvl5pPr lvl="4" indent="0">
              <a:spcBef>
                <a:spcPts val="0"/>
              </a:spcBef>
              <a:buFont typeface="Arial"/>
              <a:buNone/>
              <a:defRPr sz="1500"/>
            </a:lvl5pPr>
            <a:lvl6pPr lvl="5" indent="0">
              <a:spcBef>
                <a:spcPts val="0"/>
              </a:spcBef>
              <a:buFont typeface="Arial"/>
              <a:buNone/>
              <a:defRPr sz="1500"/>
            </a:lvl6pPr>
            <a:lvl7pPr lvl="6" indent="0">
              <a:spcBef>
                <a:spcPts val="0"/>
              </a:spcBef>
              <a:buFont typeface="Arial"/>
              <a:buNone/>
              <a:defRPr sz="1500"/>
            </a:lvl7pPr>
            <a:lvl8pPr lvl="7" indent="0">
              <a:spcBef>
                <a:spcPts val="0"/>
              </a:spcBef>
              <a:buFont typeface="Arial"/>
              <a:buNone/>
              <a:defRPr sz="1500"/>
            </a:lvl8pPr>
            <a:lvl9pPr lvl="8" indent="0">
              <a:spcBef>
                <a:spcPts val="0"/>
              </a:spcBef>
              <a:buFont typeface="Arial"/>
              <a:buNone/>
              <a:defRPr sz="1500"/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62730"/>
            <a:ext cx="9144000" cy="33522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9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98"/>
            <a:ext cx="9144000" cy="5719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69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2674" y="3924641"/>
            <a:ext cx="71184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Ласкаво просимо до</a:t>
            </a:r>
          </a:p>
          <a:p>
            <a:r>
              <a:rPr lang="uk-UA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uk-UA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™</a:t>
            </a:r>
            <a:endParaRPr lang="uk-UA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Ласкаво просимо до Hour of Code™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>
                <a:solidFill>
                  <a:schemeClr val="bg1"/>
                </a:solidFill>
                <a:latin typeface="Segoe UI Light" panose="020B0502040204020203" pitchFamily="34" charset="0"/>
              </a:rPr>
              <a:t>Фантазувати</a:t>
            </a:r>
          </a:p>
        </p:txBody>
      </p:sp>
      <p:pic>
        <p:nvPicPr>
          <p:cNvPr id="2" name="Picture 1" descr="Потужний робот, зображений у мультиплікаційному стилі, стрімко злітає та набирає висоту" title="Потужний робот, зображений у мультиплікаційному стилі, стрімко злітає та набирає висоту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74" y="424485"/>
            <a:ext cx="2735326" cy="4997094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Фантазувати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058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>
                <a:solidFill>
                  <a:schemeClr val="bg1"/>
                </a:solidFill>
                <a:latin typeface="Segoe UI Light" panose="020B0502040204020203" pitchFamily="34" charset="0"/>
              </a:rPr>
              <a:t>Працювати </a:t>
            </a:r>
            <a:br/>
            <a:r>
              <a:rPr lang="uk-UA" sz="3600">
                <a:solidFill>
                  <a:schemeClr val="bg1"/>
                </a:solidFill>
                <a:latin typeface="Segoe UI Light" panose="020B0502040204020203" pitchFamily="34" charset="0"/>
              </a:rPr>
              <a:t>з друзями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701600" y="1611630"/>
            <a:ext cx="4224748" cy="3563620"/>
            <a:chOff x="4558724" y="1103630"/>
            <a:chExt cx="4601151" cy="3881120"/>
          </a:xfrm>
        </p:grpSpPr>
        <p:pic>
          <p:nvPicPr>
            <p:cNvPr id="2" name="Picture 1" descr="Хлопчик і дівчинка, зображені у мультиплікаційному стилі, посміхаються, а між їх головами вигнулася веселка" title="Хлопчик і дівчинка, зображені у мультиплікаційному стилі, посміхаються, а між їх головами вигнулася веселка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812" y="1103630"/>
              <a:ext cx="3901313" cy="1905043"/>
            </a:xfrm>
            <a:prstGeom prst="rect">
              <a:avLst/>
            </a:prstGeom>
          </p:spPr>
        </p:pic>
        <p:pic>
          <p:nvPicPr>
            <p:cNvPr id="9" name="Picture 8" descr="Хлопчик і дівчинка, зображені у мультиплікаційному стилі, усміхаються, працюючи за комп'ютером, а між їх головами вигнулася веселка" title="Хлопчик, зображений у мультиплікаційному стилі, посміхається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724" y="2556820"/>
              <a:ext cx="1569025" cy="2427930"/>
            </a:xfrm>
            <a:prstGeom prst="rect">
              <a:avLst/>
            </a:prstGeom>
          </p:spPr>
        </p:pic>
        <p:pic>
          <p:nvPicPr>
            <p:cNvPr id="10" name="Picture 9" descr="Хлопчик і дівчинка, зображені у мультиплікаційному стилі, усміхаються, працюючи за комп'ютером, а між їх головами вигнулася веселка" title="Дівчинка, зображена у мультиплікаційному стилі, усміхається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986" y="2698750"/>
              <a:ext cx="1985889" cy="2286000"/>
            </a:xfrm>
            <a:prstGeom prst="rect">
              <a:avLst/>
            </a:prstGeom>
          </p:spPr>
        </p:pic>
      </p:grp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Працювати з друзями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950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" y="0"/>
            <a:ext cx="9116501" cy="571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>
                <a:solidFill>
                  <a:schemeClr val="bg1"/>
                </a:solidFill>
                <a:latin typeface="Segoe UI Light" panose="020B0502040204020203" pitchFamily="34" charset="0"/>
              </a:rPr>
              <a:t>Запитання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1800" y="1980337"/>
            <a:ext cx="3657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 dirty="0">
                <a:latin typeface="Segoe UI Light" panose="020B0502040204020203" pitchFamily="34" charset="0"/>
              </a:rPr>
              <a:t>Яке ваше </a:t>
            </a:r>
          </a:p>
          <a:p>
            <a:r>
              <a:rPr lang="uk-UA" sz="3600" dirty="0">
                <a:latin typeface="Segoe UI Light" panose="020B0502040204020203" pitchFamily="34" charset="0"/>
              </a:rPr>
              <a:t>найулюбленіше заняття?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Що вам подобається робити?</a:t>
            </a:r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Клуб хлопчиків і дівчаток Bellevue 1 | автор: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0"/>
            <a:ext cx="86963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Зробіть програмування частиною свого захоплення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uk-U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sp>
        <p:nvSpPr>
          <p:cNvPr id="3" name="Rectangle 2" descr="&#10;"/>
          <p:cNvSpPr/>
          <p:nvPr/>
        </p:nvSpPr>
        <p:spPr>
          <a:xfrm>
            <a:off x="333561" y="1519626"/>
            <a:ext cx="5686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Вивчаючи програмування, ви дізнаєтеся, як зробити свої захоплення цікавішими за допомогою комп’ютерів!</a:t>
            </a:r>
          </a:p>
        </p:txBody>
      </p:sp>
    </p:spTree>
    <p:extLst>
      <p:ext uri="{BB962C8B-B14F-4D97-AF65-F5344CB8AC3E}">
        <p14:creationId xmlns:p14="http://schemas.microsoft.com/office/powerpoint/2010/main" val="16820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2535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Code™: </a:t>
            </a:r>
          </a:p>
          <a:p>
            <a:r>
              <a:rPr lang="uk-UA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Подорож героя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А тепер детальніше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50694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000" dirty="0">
                <a:latin typeface="Segoe UI Light" panose="020B0502040204020203" pitchFamily="34" charset="0"/>
              </a:rPr>
              <a:t>Знайдіть новий посібник на сайті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Знайдіть свій посібник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234" y="0"/>
            <a:ext cx="9175970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9951" y="3691835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>
                <a:solidFill>
                  <a:schemeClr val="bg1"/>
                </a:solidFill>
                <a:latin typeface="Segoe UI Light" panose="020B0502040204020203" pitchFamily="34" charset="0"/>
              </a:rPr>
              <a:t>Завершення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Завершення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uk-UA"/>
          </a:p>
        </p:txBody>
      </p:sp>
      <p:pic>
        <p:nvPicPr>
          <p:cNvPr id="5" name="Picture 4" descr="Зображення &lt;strong&gt;пісочного годинника&lt;/strong&g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41" y="1131991"/>
            <a:ext cx="2056668" cy="3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" y="7620"/>
            <a:ext cx="9116501" cy="571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>
                <a:solidFill>
                  <a:schemeClr val="bg1"/>
                </a:solidFill>
                <a:latin typeface="Segoe UI Light" panose="020B0502040204020203" pitchFamily="34" charset="0"/>
              </a:rPr>
              <a:t>Обговорення</a:t>
            </a:r>
          </a:p>
        </p:txBody>
      </p:sp>
      <p:sp>
        <p:nvSpPr>
          <p:cNvPr id="15" name="Rectangle 14" descr="&#10;"/>
          <p:cNvSpPr/>
          <p:nvPr/>
        </p:nvSpPr>
        <p:spPr>
          <a:xfrm>
            <a:off x="5021800" y="1900127"/>
            <a:ext cx="37716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 dirty="0">
                <a:latin typeface="Segoe UI Light" panose="020B0502040204020203" pitchFamily="34" charset="0"/>
              </a:rPr>
              <a:t>Отже, посібник завершено. Що</a:t>
            </a:r>
            <a:r>
              <a:rPr lang="en-US" sz="3600" dirty="0">
                <a:latin typeface="Segoe UI Light" panose="020B0502040204020203" pitchFamily="34" charset="0"/>
              </a:rPr>
              <a:t> </a:t>
            </a:r>
            <a:r>
              <a:rPr lang="uk-UA" sz="3600" dirty="0">
                <a:latin typeface="Segoe UI Light" panose="020B0502040204020203" pitchFamily="34" charset="0"/>
              </a:rPr>
              <a:t>таке програмування?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Отже, що ви думаєте про програмування?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906" y="1227377"/>
            <a:ext cx="3982188" cy="3194547"/>
          </a:xfrm>
          <a:prstGeom prst="rect">
            <a:avLst/>
          </a:prstGeom>
        </p:spPr>
      </p:pic>
      <p:sp>
        <p:nvSpPr>
          <p:cNvPr id="4" name="Shape 400"/>
          <p:cNvSpPr txBox="1">
            <a:spLocks/>
          </p:cNvSpPr>
          <p:nvPr/>
        </p:nvSpPr>
        <p:spPr>
          <a:xfrm>
            <a:off x="1333500" y="4579938"/>
            <a:ext cx="6477000" cy="113506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buSzPct val="25000"/>
            </a:pPr>
            <a:r>
              <a:rPr lang="uk-UA" sz="4800" b="0">
                <a:solidFill>
                  <a:schemeClr val="bg1"/>
                </a:solidFill>
                <a:latin typeface="Segoe UI Light" panose="020B0502040204020203" pitchFamily="34" charset="0"/>
              </a:rPr>
              <a:t>Ви це зробили!</a:t>
            </a:r>
          </a:p>
        </p:txBody>
      </p:sp>
    </p:spTree>
    <p:extLst>
      <p:ext uri="{BB962C8B-B14F-4D97-AF65-F5344CB8AC3E}">
        <p14:creationId xmlns:p14="http://schemas.microsoft.com/office/powerpoint/2010/main" val="1889313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51" name="Rectangle 50" descr="&#10;"/>
          <p:cNvSpPr/>
          <p:nvPr/>
        </p:nvSpPr>
        <p:spPr>
          <a:xfrm>
            <a:off x="566833" y="483999"/>
            <a:ext cx="81580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uk-UA" sz="3600">
                <a:solidFill>
                  <a:prstClr val="white"/>
                </a:solidFill>
                <a:latin typeface="Segoe UI Light" panose="020B0502040204020203" pitchFamily="34" charset="0"/>
              </a:rPr>
              <a:t>Чому ви можете навчитися далі? </a:t>
            </a:r>
          </a:p>
          <a:p>
            <a:pPr lvl="0"/>
            <a:r>
              <a:rPr lang="uk-UA" sz="3600">
                <a:solidFill>
                  <a:prstClr val="white"/>
                </a:solidFill>
                <a:latin typeface="Segoe UI Light" panose="020B0502040204020203" pitchFamily="34" charset="0"/>
              </a:rPr>
              <a:t>Не зупиняйтеся на досягнутому! </a:t>
            </a:r>
          </a:p>
          <a:p>
            <a:pPr lvl="0"/>
            <a:r>
              <a:rPr lang="uk-UA"/>
              <a:t> </a:t>
            </a:r>
          </a:p>
          <a:p>
            <a:pPr lvl="0"/>
            <a:r>
              <a:rPr lang="uk-UA" sz="1800">
                <a:solidFill>
                  <a:prstClr val="white"/>
                </a:solidFill>
                <a:latin typeface="Segoe UI Light" panose="020B0502040204020203" pitchFamily="34" charset="0"/>
              </a:rPr>
              <a:t>Нижче наведено поради щодо того, як відсвяткувати, продовжити навчання та зробити своє життя ще цікавішим!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>
                <a:latin typeface="Segoe UI Light" panose="020B0502040204020203" pitchFamily="34" charset="0"/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3532" y="3057342"/>
            <a:ext cx="25606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Отримайте свій сертифікат.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1489" y="4175992"/>
            <a:ext cx="220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Вітаємо! Ви це зробили! У кінці посібника на вас чекає сертифікат.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349603" y="2523540"/>
            <a:ext cx="393624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52" name="Rectangle 51" descr="&#10;"/>
          <p:cNvSpPr/>
          <p:nvPr/>
        </p:nvSpPr>
        <p:spPr>
          <a:xfrm>
            <a:off x="3217708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800">
                <a:solidFill>
                  <a:schemeClr val="bg1"/>
                </a:solidFill>
                <a:latin typeface="Segoe UI Light" panose="020B0502040204020203" pitchFamily="34" charset="0"/>
              </a:rPr>
              <a:t>Більше грайте.</a:t>
            </a:r>
          </a:p>
        </p:txBody>
      </p:sp>
      <p:sp>
        <p:nvSpPr>
          <p:cNvPr id="53" name="Rectangle 52" descr="&#10;"/>
          <p:cNvSpPr/>
          <p:nvPr/>
        </p:nvSpPr>
        <p:spPr>
          <a:xfrm>
            <a:off x="3213626" y="4181609"/>
            <a:ext cx="2917146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uk-UA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Завантажте свій код у Minecraft: Education Edition, щоб побачити, як він оживе в реальній грі!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377579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>
                <a:latin typeface="Segoe UI Light" panose="020B0502040204020203" pitchFamily="34" charset="0"/>
              </a:rPr>
              <a:t>3</a:t>
            </a:r>
          </a:p>
        </p:txBody>
      </p:sp>
      <p:sp>
        <p:nvSpPr>
          <p:cNvPr id="54" name="Rectangle 53" descr="&#10;"/>
          <p:cNvSpPr/>
          <p:nvPr/>
        </p:nvSpPr>
        <p:spPr>
          <a:xfrm>
            <a:off x="6279035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800">
                <a:solidFill>
                  <a:schemeClr val="bg1"/>
                </a:solidFill>
                <a:latin typeface="Segoe UI Light" panose="020B0502040204020203" pitchFamily="34" charset="0"/>
              </a:rPr>
              <a:t>Більше навчайтеся.</a:t>
            </a:r>
          </a:p>
        </p:txBody>
      </p:sp>
      <p:sp>
        <p:nvSpPr>
          <p:cNvPr id="55" name="Rectangle 54" descr="&#10;"/>
          <p:cNvSpPr/>
          <p:nvPr/>
        </p:nvSpPr>
        <p:spPr>
          <a:xfrm>
            <a:off x="6282565" y="4175992"/>
            <a:ext cx="2442335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uk-UA" sz="1800">
                <a:solidFill>
                  <a:schemeClr val="bg1"/>
                </a:solidFill>
                <a:latin typeface="Segoe UI Light" panose="020B0502040204020203" pitchFamily="34" charset="0"/>
              </a:rPr>
              <a:t>Дивіться додаткові ресурси на сайті Microsoft.com/</a:t>
            </a:r>
          </a:p>
          <a:p>
            <a:r>
              <a:rPr lang="uk-UA" sz="180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uk-UA" sz="180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Подальші кроки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540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1980337"/>
            <a:ext cx="36118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Давайте поговоримо про програмування!</a:t>
            </a:r>
          </a:p>
        </p:txBody>
      </p:sp>
      <p:pic>
        <p:nvPicPr>
          <p:cNvPr id="3" name="Picture 2" descr="Ракета, намальована в мультиплікаційному стилі, летить уздовж барвистої веселки" title="Ракета, намальована в мультиплікаційному стилі, летить уздовж барвистої веселки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9" y="1031441"/>
            <a:ext cx="5991857" cy="447031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Давайте поговоримо про програмування.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684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Хлопці та дівчата, які разом працюють за ноутбуком, підіймають погляд і усміхаються камері.&#10;" title="Хлопці та дівчата, які разом працюють за ноутбуком, підіймають погляд і усміхаються камері.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" y="0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  <p:sp>
        <p:nvSpPr>
          <p:cNvPr id="13" name="Rectangle 12" descr="Дякуємо за участь&#10;у Hour of Code™&#10;"/>
          <p:cNvSpPr/>
          <p:nvPr/>
        </p:nvSpPr>
        <p:spPr>
          <a:xfrm>
            <a:off x="437177" y="2244267"/>
            <a:ext cx="73228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Дякуємо за участь</a:t>
            </a:r>
          </a:p>
          <a:p>
            <a:r>
              <a:rPr lang="uk-UA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у Minecraft Hour of Code™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Дякуємо за участь!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uk-U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91836C-D4F0-4EE4-8854-E01D9E8AF8EF}"/>
              </a:ext>
            </a:extLst>
          </p:cNvPr>
          <p:cNvSpPr/>
          <p:nvPr/>
        </p:nvSpPr>
        <p:spPr>
          <a:xfrm>
            <a:off x="369163" y="434712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endParaRPr lang="uk-UA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uk-UA" sz="1200" dirty="0">
                <a:solidFill>
                  <a:schemeClr val="bg1"/>
                </a:solidFill>
              </a:rPr>
              <a:t>© Code.org, 2017. Code.org®, логотип CODE і Hour of Code® – зареєстровані торговельні знаки Code.org</a:t>
            </a:r>
            <a:endParaRPr lang="uk-UA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uk-UA" sz="1200" dirty="0">
                <a:solidFill>
                  <a:schemeClr val="bg1"/>
                </a:solidFill>
              </a:rPr>
              <a:t>© Mojang, 2017. "Minecraft" – торговельний знак Mojang AB</a:t>
            </a:r>
          </a:p>
          <a:p>
            <a:pPr lvl="0">
              <a:defRPr/>
            </a:pPr>
            <a:r>
              <a:rPr lang="uk-UA" sz="1200" dirty="0">
                <a:solidFill>
                  <a:schemeClr val="bg1"/>
                </a:solidFill>
              </a:rPr>
              <a:t>© Microsoft Corporation, 2017. Усі права збережені.</a:t>
            </a:r>
          </a:p>
        </p:txBody>
      </p:sp>
    </p:spTree>
    <p:extLst>
      <p:ext uri="{BB962C8B-B14F-4D97-AF65-F5344CB8AC3E}">
        <p14:creationId xmlns:p14="http://schemas.microsoft.com/office/powerpoint/2010/main" val="31379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ur of Code 2015 - WORLDWIDE.mp4" descr="Діти молодшого шкільного віку друкують на комп’ютері. Відео про Hour of Code™ від Code.org&#10;" title="Відео про Hour of Code™ від Code.org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875" y="253999"/>
            <a:ext cx="8636000" cy="5191125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Відео про Hour of Code™ від Code.org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89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>
                <a:solidFill>
                  <a:schemeClr val="bg1"/>
                </a:solidFill>
                <a:latin typeface="Segoe UI Light" panose="020B0502040204020203" pitchFamily="34" charset="0"/>
              </a:rPr>
              <a:t>Запитання</a:t>
            </a:r>
          </a:p>
        </p:txBody>
      </p:sp>
      <p:sp>
        <p:nvSpPr>
          <p:cNvPr id="15" name="Rectangle 14" descr="&#10;"/>
          <p:cNvSpPr/>
          <p:nvPr/>
        </p:nvSpPr>
        <p:spPr>
          <a:xfrm>
            <a:off x="5021800" y="1149340"/>
            <a:ext cx="38631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 dirty="0">
                <a:latin typeface="Segoe UI Light" panose="020B0502040204020203" pitchFamily="34" charset="0"/>
              </a:rPr>
              <a:t>Що таке програмування?</a:t>
            </a:r>
          </a:p>
          <a:p>
            <a:endParaRPr lang="uk-UA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r>
              <a:rPr lang="uk-UA" sz="3600" dirty="0">
                <a:latin typeface="Segoe UI Light" panose="020B0502040204020203" pitchFamily="34" charset="0"/>
              </a:rPr>
              <a:t>Що спадає вам на</a:t>
            </a:r>
            <a:r>
              <a:rPr lang="vi-VN" sz="3600" dirty="0">
                <a:latin typeface="Segoe UI Light" panose="020B0502040204020203" pitchFamily="34" charset="0"/>
              </a:rPr>
              <a:t> </a:t>
            </a:r>
            <a:r>
              <a:rPr lang="uk-UA" sz="3600" dirty="0">
                <a:latin typeface="Segoe UI Light" panose="020B0502040204020203" pitchFamily="34" charset="0"/>
              </a:rPr>
              <a:t>думку, коли ви чуєте слово "код"?</a:t>
            </a:r>
            <a:endParaRPr lang="uk-UA" sz="18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Що вам відомо про програмування? </a:t>
            </a:r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1372" y="1980337"/>
            <a:ext cx="42292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 spc="-30" dirty="0">
                <a:solidFill>
                  <a:schemeClr val="bg1"/>
                </a:solidFill>
                <a:latin typeface="Segoe UI Light" panose="020B0502040204020203" pitchFamily="34" charset="0"/>
              </a:rPr>
              <a:t>Програмувати – значить створювати програми та сайти</a:t>
            </a:r>
          </a:p>
        </p:txBody>
      </p:sp>
      <p:pic>
        <p:nvPicPr>
          <p:cNvPr id="3" name="Picture 2" descr="Хлопчик, зображений у мультиплікаційному стилі, примружив очі й посміхається. Він думає про те, як використовуються програми в його житті. Робот, рожевий слон, мобільний телефон і гітара, а також інші цікаві довільні образи з’являються з маківки хлопчика, символізуючи його уяву." title="Хлопчик, зображений у мультиплікаційному стилі, думає про те, як програми увійшли в його життя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212" y="254000"/>
            <a:ext cx="4281663" cy="523875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Програмувати – значить... 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98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Він каже планшету та мобільному пристрою &quot;Привіт!&quot;, але пристрої відповідають знаками питання, тому що вони не розуміють мови, якою спілкується дитина.&#10;" title="Хлопчик розмовляє з комп’ютером українською."/>
          <p:cNvGrpSpPr/>
          <p:nvPr/>
        </p:nvGrpSpPr>
        <p:grpSpPr>
          <a:xfrm>
            <a:off x="12700" y="-11663"/>
            <a:ext cx="9116501" cy="5715000"/>
            <a:chOff x="12700" y="-11663"/>
            <a:chExt cx="9116501" cy="5715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11663"/>
              <a:ext cx="9116501" cy="5715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00" y="1680801"/>
              <a:ext cx="2371101" cy="3669074"/>
            </a:xfrm>
            <a:prstGeom prst="rect">
              <a:avLst/>
            </a:prstGeom>
          </p:spPr>
        </p:pic>
        <p:sp>
          <p:nvSpPr>
            <p:cNvPr id="21" name="Rounded Rectangular Callout 20"/>
            <p:cNvSpPr/>
            <p:nvPr/>
          </p:nvSpPr>
          <p:spPr>
            <a:xfrm>
              <a:off x="2428875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60625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3200">
                  <a:latin typeface="Segoe UI Light" panose="020B0502040204020203" pitchFamily="34" charset="0"/>
                </a:rPr>
                <a:t>Привіт!</a:t>
              </a:r>
              <a:endParaRPr lang="uk-UA" sz="3200" b="1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889500" y="1365250"/>
              <a:ext cx="1635125" cy="904875"/>
              <a:chOff x="5810250" y="539750"/>
              <a:chExt cx="1635125" cy="904875"/>
            </a:xfrm>
          </p:grpSpPr>
          <p:sp>
            <p:nvSpPr>
              <p:cNvPr id="23" name="Rounded Rectangular Callout 22"/>
              <p:cNvSpPr/>
              <p:nvPr/>
            </p:nvSpPr>
            <p:spPr>
              <a:xfrm flipH="1">
                <a:off x="5810250" y="539750"/>
                <a:ext cx="1635125" cy="904875"/>
              </a:xfrm>
              <a:prstGeom prst="wedgeRoundRectCallout">
                <a:avLst>
                  <a:gd name="adj1" fmla="val -34425"/>
                  <a:gd name="adj2" fmla="val 90570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73750" y="682625"/>
                <a:ext cx="1508126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3200">
                    <a:latin typeface="Segoe UI Light" panose="020B0502040204020203" pitchFamily="34" charset="0"/>
                  </a:rPr>
                  <a:t>?</a:t>
                </a:r>
                <a:endParaRPr lang="uk-UA" sz="3200" b="1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004747" y="2966096"/>
              <a:ext cx="3440753" cy="1737095"/>
              <a:chOff x="5036497" y="3474096"/>
              <a:chExt cx="3440753" cy="173709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456" y="3474096"/>
                <a:ext cx="2745794" cy="152664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6497" y="3556249"/>
                <a:ext cx="1253628" cy="1654942"/>
              </a:xfrm>
              <a:prstGeom prst="rect">
                <a:avLst/>
              </a:prstGeom>
              <a:scene3d>
                <a:camera prst="orthographicFront">
                  <a:rot lat="0" lon="0" rev="1200000"/>
                </a:camera>
                <a:lightRig rig="threePt" dir="t"/>
              </a:scene3d>
            </p:spPr>
          </p:pic>
        </p:grpSp>
      </p:grp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Ви можете спілкуватися з комп’ютерами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659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Дівчинка спілкується з планшетом і мобільним пристроєм за допомогою коду. Пристрої розуміють дівчинку, тому що вона розмовляє їх мовою: Код." title="Дівчинка спілкується з комп’ютером за допомогою коду"/>
          <p:cNvGrpSpPr/>
          <p:nvPr/>
        </p:nvGrpSpPr>
        <p:grpSpPr>
          <a:xfrm>
            <a:off x="12700" y="0"/>
            <a:ext cx="9116501" cy="5715000"/>
            <a:chOff x="12700" y="0"/>
            <a:chExt cx="9116501" cy="57150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0"/>
              <a:ext cx="9116501" cy="5715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75" y="1952625"/>
              <a:ext cx="2951251" cy="3397250"/>
            </a:xfrm>
            <a:prstGeom prst="rect">
              <a:avLst/>
            </a:prstGeom>
          </p:spPr>
        </p:pic>
        <p:sp>
          <p:nvSpPr>
            <p:cNvPr id="22" name="Rounded Rectangular Callout 21"/>
            <p:cNvSpPr/>
            <p:nvPr/>
          </p:nvSpPr>
          <p:spPr>
            <a:xfrm>
              <a:off x="2428875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92375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3200">
                  <a:latin typeface="Segoe UI Light" panose="020B0502040204020203" pitchFamily="34" charset="0"/>
                </a:rPr>
                <a:t>&lt;/&gt; {}</a:t>
              </a:r>
              <a:endParaRPr lang="uk-UA" sz="3200" b="1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873625" y="1349375"/>
              <a:ext cx="1635125" cy="904875"/>
              <a:chOff x="4873625" y="1317625"/>
              <a:chExt cx="1635125" cy="904875"/>
            </a:xfrm>
          </p:grpSpPr>
          <p:sp>
            <p:nvSpPr>
              <p:cNvPr id="23" name="Rounded Rectangular Callout 22"/>
              <p:cNvSpPr/>
              <p:nvPr/>
            </p:nvSpPr>
            <p:spPr>
              <a:xfrm flipH="1">
                <a:off x="4873625" y="1317625"/>
                <a:ext cx="1635125" cy="904875"/>
              </a:xfrm>
              <a:prstGeom prst="wedgeRoundRectCallout">
                <a:avLst>
                  <a:gd name="adj1" fmla="val -34425"/>
                  <a:gd name="adj2" fmla="val 90570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937124" y="1460500"/>
                <a:ext cx="1508126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uk-UA" sz="3200">
                    <a:latin typeface="Segoe UI Light" panose="020B0502040204020203" pitchFamily="34" charset="0"/>
                  </a:rPr>
                  <a:t>:)</a:t>
                </a:r>
                <a:endParaRPr lang="uk-UA" sz="3200" b="1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004747" y="2966096"/>
              <a:ext cx="3440753" cy="1737095"/>
              <a:chOff x="5036497" y="3474096"/>
              <a:chExt cx="3440753" cy="173709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456" y="3474096"/>
                <a:ext cx="2745794" cy="152664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6497" y="3556249"/>
                <a:ext cx="1253628" cy="1654942"/>
              </a:xfrm>
              <a:prstGeom prst="rect">
                <a:avLst/>
              </a:prstGeom>
              <a:scene3d>
                <a:camera prst="orthographicFront">
                  <a:rot lat="0" lon="0" rev="1200000"/>
                </a:camera>
                <a:lightRig rig="threePt" dir="t"/>
              </a:scene3d>
            </p:spPr>
          </p:pic>
        </p:grpSp>
      </p:grp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Комп’ютери розуміють мову коду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521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>
                <a:solidFill>
                  <a:schemeClr val="bg1"/>
                </a:solidFill>
                <a:latin typeface="Segoe UI Light" panose="020B0502040204020203" pitchFamily="34" charset="0"/>
              </a:rPr>
              <a:t>Програмувати – значить...</a:t>
            </a:r>
          </a:p>
        </p:txBody>
      </p:sp>
      <p:pic>
        <p:nvPicPr>
          <p:cNvPr id="8" name="Picture 7" descr="Бот і Черепаха стоять на блоці" title="Бот і Черепаха стоять на блоці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85" y="828358"/>
            <a:ext cx="3120188" cy="405828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Що значить "програмувати"?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645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>
                <a:solidFill>
                  <a:schemeClr val="bg1"/>
                </a:solidFill>
                <a:latin typeface="Segoe UI Light" panose="020B0502040204020203" pitchFamily="34" charset="0"/>
              </a:rPr>
              <a:t>Вирішувати проблеми</a:t>
            </a:r>
          </a:p>
        </p:txBody>
      </p:sp>
      <p:pic>
        <p:nvPicPr>
          <p:cNvPr id="10" name="Picture 9" descr="Іграшка у вигляді піраміди з кілець, яка має дві ніжки та двоє очей, стоїть на кубику" title="Іграшка у вигляді піраміди з кілець, яка має дві ніжки та двоє очей, стоїть на кубику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1317873"/>
            <a:ext cx="1656080" cy="3320046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/>
              <a:t>Вирішувати проблеми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2401AD78B3D4682BC7C45E974D4D1" ma:contentTypeVersion="4" ma:contentTypeDescription="Create a new document." ma:contentTypeScope="" ma:versionID="e50a2521f7c46e9be6c1972b8ff188d4">
  <xsd:schema xmlns:xsd="http://www.w3.org/2001/XMLSchema" xmlns:xs="http://www.w3.org/2001/XMLSchema" xmlns:p="http://schemas.microsoft.com/office/2006/metadata/properties" xmlns:ns2="c7d759ad-c71d-4e7a-8896-957c2805ad24" xmlns:ns3="2b0d53c9-b8af-48bb-a014-8ff2344c7d43" targetNamespace="http://schemas.microsoft.com/office/2006/metadata/properties" ma:root="true" ma:fieldsID="bc60b2ec9a3409e615657707bcfca7ec" ns2:_="" ns3:_="">
    <xsd:import namespace="c7d759ad-c71d-4e7a-8896-957c2805ad24"/>
    <xsd:import namespace="2b0d53c9-b8af-48bb-a014-8ff2344c7d43"/>
    <xsd:element name="properties">
      <xsd:complexType>
        <xsd:sequence>
          <xsd:element name="documentManagement">
            <xsd:complexType>
              <xsd:all>
                <xsd:element ref="ns2:Submitted_x0020_By" minOccurs="0"/>
                <xsd:element ref="ns2:Submitted_x0020_By1" minOccurs="0"/>
                <xsd:element ref="ns2:SharedWithUsers" minOccurs="0"/>
                <xsd:element ref="ns3:SharedWithDetails" minOccurs="0"/>
                <xsd:element ref="ns3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759ad-c71d-4e7a-8896-957c2805ad24" elementFormDefault="qualified">
    <xsd:import namespace="http://schemas.microsoft.com/office/2006/documentManagement/types"/>
    <xsd:import namespace="http://schemas.microsoft.com/office/infopath/2007/PartnerControls"/>
    <xsd:element name="Submitted_x0020_By" ma:index="8" nillable="true" ma:displayName="Submitted By" ma:list="UserInfo" ma:SharePointGroup="0" ma:internalName="Submitted_x0020_By" ma:showField="Titl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ubmitted_x0020_By1" ma:index="9" nillable="true" ma:displayName="Submitted By" ma:internalName="Submitted_x0020_By1">
      <xsd:simpleType>
        <xsd:restriction base="dms:Lookup">
          <xsd:maxLength value="255"/>
        </xsd:restriction>
      </xsd:simpleType>
    </xsd:element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0d53c9-b8af-48bb-a014-8ff2344c7d43" elementFormDefault="qualified">
    <xsd:import namespace="http://schemas.microsoft.com/office/2006/documentManagement/types"/>
    <xsd:import namespace="http://schemas.microsoft.com/office/infopath/2007/PartnerControls"/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52A4CE-5BBF-4C96-93F5-8D18FE4A30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99B5CC-78B5-4F8C-BED5-3F9140DCB9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d759ad-c71d-4e7a-8896-957c2805ad24"/>
    <ds:schemaRef ds:uri="2b0d53c9-b8af-48bb-a014-8ff2344c7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1614</Words>
  <Application>Microsoft Office PowerPoint</Application>
  <PresentationFormat>On-screen Show (16:10)</PresentationFormat>
  <Paragraphs>331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handy</vt:lpstr>
      <vt:lpstr>Arial</vt:lpstr>
      <vt:lpstr>Calibri</vt:lpstr>
      <vt:lpstr>Calibri Light</vt:lpstr>
      <vt:lpstr>Segoe Pro Light</vt:lpstr>
      <vt:lpstr>Segoe UI Light</vt:lpstr>
      <vt:lpstr>Office Theme</vt:lpstr>
      <vt:lpstr>Ласкаво просимо до Hour of Code™</vt:lpstr>
      <vt:lpstr>Давайте поговоримо про програмування.</vt:lpstr>
      <vt:lpstr>Відео про Hour of Code™ від Code.org</vt:lpstr>
      <vt:lpstr>Що вам відомо про програмування? </vt:lpstr>
      <vt:lpstr>Програмувати – значить... </vt:lpstr>
      <vt:lpstr>Ви можете спілкуватися з комп’ютерами</vt:lpstr>
      <vt:lpstr>Комп’ютери розуміють мову коду</vt:lpstr>
      <vt:lpstr>Що значить "програмувати"?</vt:lpstr>
      <vt:lpstr>Вирішувати проблеми</vt:lpstr>
      <vt:lpstr>Фантазувати</vt:lpstr>
      <vt:lpstr>Працювати з друзями</vt:lpstr>
      <vt:lpstr>Що вам подобається робити?</vt:lpstr>
      <vt:lpstr>Зробіть програмування частиною свого захоплення</vt:lpstr>
      <vt:lpstr>А тепер детальніше </vt:lpstr>
      <vt:lpstr>Знайдіть свій посібник</vt:lpstr>
      <vt:lpstr>Завершення </vt:lpstr>
      <vt:lpstr>Отже, що ви думаєте про програмування? </vt:lpstr>
      <vt:lpstr>PowerPoint Presentation</vt:lpstr>
      <vt:lpstr>Подальші кроки</vt:lpstr>
      <vt:lpstr>Дякуємо за участь!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Hour of Code™</dc:title>
  <cp:revision>2</cp:revision>
  <dcterms:modified xsi:type="dcterms:W3CDTF">2017-11-02T07:37:08Z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0x0101002E22401AD78B3D4682BC7C45E974D4D1</vt:lpwstr>
  </property>
</Properties>
</file>